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23"/>
  </p:notesMasterIdLst>
  <p:handoutMasterIdLst>
    <p:handoutMasterId r:id="rId24"/>
  </p:handoutMasterIdLst>
  <p:sldIdLst>
    <p:sldId id="540" r:id="rId3"/>
    <p:sldId id="731" r:id="rId4"/>
    <p:sldId id="734" r:id="rId5"/>
    <p:sldId id="736" r:id="rId6"/>
    <p:sldId id="738" r:id="rId7"/>
    <p:sldId id="737" r:id="rId8"/>
    <p:sldId id="711" r:id="rId9"/>
    <p:sldId id="592" r:id="rId10"/>
    <p:sldId id="728" r:id="rId11"/>
    <p:sldId id="727" r:id="rId12"/>
    <p:sldId id="732" r:id="rId13"/>
    <p:sldId id="722" r:id="rId14"/>
    <p:sldId id="741" r:id="rId15"/>
    <p:sldId id="654" r:id="rId16"/>
    <p:sldId id="656" r:id="rId17"/>
    <p:sldId id="742" r:id="rId18"/>
    <p:sldId id="698" r:id="rId19"/>
    <p:sldId id="702" r:id="rId20"/>
    <p:sldId id="693" r:id="rId21"/>
    <p:sldId id="692" r:id="rId22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5pPr>
    <a:lvl6pPr marL="22860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6pPr>
    <a:lvl7pPr marL="27432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7pPr>
    <a:lvl8pPr marL="32004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8pPr>
    <a:lvl9pPr marL="36576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CC66FF"/>
    <a:srgbClr val="FFFF00"/>
    <a:srgbClr val="FFCC66"/>
    <a:srgbClr val="FFFFFF"/>
    <a:srgbClr val="FF0000"/>
    <a:srgbClr val="0000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25"/>
    <p:restoredTop sz="94694"/>
  </p:normalViewPr>
  <p:slideViewPr>
    <p:cSldViewPr>
      <p:cViewPr varScale="1">
        <p:scale>
          <a:sx n="107" d="100"/>
          <a:sy n="107" d="100"/>
        </p:scale>
        <p:origin x="184" y="4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56"/>
    </p:cViewPr>
  </p:sorterViewPr>
  <p:notesViewPr>
    <p:cSldViewPr>
      <p:cViewPr varScale="1">
        <p:scale>
          <a:sx n="53" d="100"/>
          <a:sy n="53" d="100"/>
        </p:scale>
        <p:origin x="-1248" y="-10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F80743A9-0E68-A84E-8B5B-982B98AFD15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1467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D715DAB4-2617-344A-8A4E-35068C8BFF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8415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FDD596E0-5A3B-FC47-BD54-D3CC432C2C25}" type="slidenum">
              <a:rPr lang="en-US" altLang="zh-TW" sz="1300"/>
              <a:pPr/>
              <a:t>1</a:t>
            </a:fld>
            <a:endParaRPr lang="en-US" altLang="zh-TW" sz="13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TW" altLang="en-US">
              <a:ea typeface="新細明體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26949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6048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15113" y="836613"/>
            <a:ext cx="2071687" cy="52895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95288" y="836613"/>
            <a:ext cx="6067425" cy="52895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771871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54C71-B1A6-0A40-A62E-485F36DE7BF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3609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54E7A-2BE3-524A-82C0-49F718FBFE0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74070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7FC592-F83E-C842-A16E-B51803FEC6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2612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12FED9-F25E-BF48-BBF2-BCB8ACD6118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44248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948FF-C24A-6144-9320-9FE2D33094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3150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15A0A-E268-E548-87FB-0C2CC3CDADC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73597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CEFE14-6D7C-9544-B4C9-CFB851B25C0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5943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3241D-F48C-4D40-93E8-8CA2620D2E7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765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799209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31416-242F-A047-B3FE-35585FE54C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6403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B3ECAA-3FBD-7A4A-B5F5-FF17722713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3642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15113" y="836613"/>
            <a:ext cx="2071687" cy="52895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95288" y="836613"/>
            <a:ext cx="6067425" cy="52895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2ABB75-A7FD-AE4F-B439-434BC85A3CC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9203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946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82873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60645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26369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824318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33146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01065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jpe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Relationship Id="rId22" Type="http://schemas.openxmlformats.org/officeDocument/2006/relationships/image" Target="../media/image7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2.vml"/><Relationship Id="rId18" Type="http://schemas.openxmlformats.org/officeDocument/2006/relationships/image" Target="../media/image5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8.png"/><Relationship Id="rId20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6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9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9"/>
          <p:cNvGraphicFramePr>
            <a:graphicFrameLocks noChangeAspect="1"/>
          </p:cNvGraphicFramePr>
          <p:nvPr userDrawn="1"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3" name="Image" r:id="rId15" imgW="13003175" imgH="9752381" progId="Photoshop.Image.10">
                  <p:embed/>
                </p:oleObj>
              </mc:Choice>
              <mc:Fallback>
                <p:oleObj name="Image" r:id="rId15" imgW="13003175" imgH="9752381" progId="Photoshop.Image.1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836613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44675"/>
            <a:ext cx="82296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628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28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  <p:graphicFrame>
        <p:nvGraphicFramePr>
          <p:cNvPr id="1032" name="Object 8"/>
          <p:cNvGraphicFramePr>
            <a:graphicFrameLocks noChangeAspect="1"/>
          </p:cNvGraphicFramePr>
          <p:nvPr userDrawn="1"/>
        </p:nvGraphicFramePr>
        <p:xfrm>
          <a:off x="8358188" y="4724400"/>
          <a:ext cx="785812" cy="160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4" name="Image" r:id="rId17" imgW="1244006" imgH="2539683" progId="Photoshop.Image.10">
                  <p:embed/>
                </p:oleObj>
              </mc:Choice>
              <mc:Fallback>
                <p:oleObj name="Image" r:id="rId17" imgW="1244006" imgH="2539683" progId="Photoshop.Image.1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8188" y="4724400"/>
                        <a:ext cx="785812" cy="160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華康儷中黑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3200" b="1">
          <a:solidFill>
            <a:schemeClr val="accent2"/>
          </a:solidFill>
          <a:latin typeface="+mn-lt"/>
          <a:ea typeface="+mn-ea"/>
          <a:cs typeface="華康中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3000" b="1">
          <a:solidFill>
            <a:srgbClr val="006600"/>
          </a:solidFill>
          <a:latin typeface="+mn-lt"/>
          <a:ea typeface="+mn-ea"/>
          <a:cs typeface="華康中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21"/>
        </a:buBlip>
        <a:defRPr kumimoji="1" sz="2400" b="1">
          <a:solidFill>
            <a:srgbClr val="FF3300"/>
          </a:solidFill>
          <a:latin typeface="+mn-lt"/>
          <a:ea typeface="+mn-ea"/>
          <a:cs typeface="華康中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22"/>
        </a:buBlip>
        <a:defRPr kumimoji="1" sz="2000" b="1">
          <a:solidFill>
            <a:schemeClr val="tx1"/>
          </a:solidFill>
          <a:latin typeface="+mn-lt"/>
          <a:ea typeface="+mn-ea"/>
          <a:cs typeface="華康中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新細明體" pitchFamily="18" charset="-120"/>
          <a:cs typeface="新細明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7"/>
          <p:cNvGraphicFramePr>
            <a:graphicFrameLocks noChangeAspect="1"/>
          </p:cNvGraphicFramePr>
          <p:nvPr userDrawn="1"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15" name="Image" r:id="rId15" imgW="13003175" imgH="9752381" progId="Photoshop.Image.10">
                  <p:embed/>
                </p:oleObj>
              </mc:Choice>
              <mc:Fallback>
                <p:oleObj name="Image" r:id="rId15" imgW="13003175" imgH="9752381" progId="Photoshop.Image.1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836613"/>
            <a:ext cx="82296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44675"/>
            <a:ext cx="82296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7951CB87-F520-AA4D-A8B4-6C10051A8F5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+mj-lt"/>
          <a:ea typeface="+mj-ea"/>
          <a:cs typeface="新細明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sz="3200">
          <a:solidFill>
            <a:srgbClr val="808080"/>
          </a:solidFill>
          <a:latin typeface="+mn-lt"/>
          <a:ea typeface="+mn-ea"/>
          <a:cs typeface="新細明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kumimoji="1" sz="3000">
          <a:solidFill>
            <a:srgbClr val="5F5F5F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333333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3A70011F-16B9-8F4B-9397-0B66EC96B38D}" type="slidenum">
              <a:rPr lang="en-US" altLang="zh-TW" sz="1400"/>
              <a:pPr/>
              <a:t>1</a:t>
            </a:fld>
            <a:endParaRPr lang="en-US" altLang="zh-TW" sz="1400"/>
          </a:p>
        </p:txBody>
      </p:sp>
      <p:sp>
        <p:nvSpPr>
          <p:cNvPr id="27650" name="Text Box 7"/>
          <p:cNvSpPr txBox="1">
            <a:spLocks noChangeArrowheads="1"/>
          </p:cNvSpPr>
          <p:nvPr/>
        </p:nvSpPr>
        <p:spPr bwMode="auto">
          <a:xfrm>
            <a:off x="900113" y="5589588"/>
            <a:ext cx="4248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algn="ctr"/>
            <a:r>
              <a:rPr lang="zh-TW" altLang="en-US" sz="2800">
                <a:latin typeface="華康儷中黑" charset="0"/>
                <a:ea typeface="華康儷中黑" charset="0"/>
                <a:cs typeface="華康儷中黑" charset="0"/>
              </a:rPr>
              <a:t>段維瀚 老師</a:t>
            </a:r>
          </a:p>
        </p:txBody>
      </p:sp>
      <p:grpSp>
        <p:nvGrpSpPr>
          <p:cNvPr id="27651" name="Group 8"/>
          <p:cNvGrpSpPr>
            <a:grpSpLocks/>
          </p:cNvGrpSpPr>
          <p:nvPr/>
        </p:nvGrpSpPr>
        <p:grpSpPr bwMode="auto">
          <a:xfrm>
            <a:off x="250825" y="4292600"/>
            <a:ext cx="5041900" cy="1092200"/>
            <a:chOff x="249" y="2704"/>
            <a:chExt cx="3176" cy="688"/>
          </a:xfrm>
        </p:grpSpPr>
        <p:pic>
          <p:nvPicPr>
            <p:cNvPr id="27653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" y="2704"/>
              <a:ext cx="1951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4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" y="2840"/>
              <a:ext cx="1225" cy="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06923" name="Rectangle 11"/>
          <p:cNvSpPr>
            <a:spLocks noChangeArrowheads="1"/>
          </p:cNvSpPr>
          <p:nvPr/>
        </p:nvSpPr>
        <p:spPr bwMode="auto">
          <a:xfrm>
            <a:off x="250825" y="2708275"/>
            <a:ext cx="74168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3200" b="1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華康儷中黑" pitchFamily="49" charset="-120"/>
                <a:ea typeface="華康儷中黑" pitchFamily="49" charset="-120"/>
                <a:cs typeface="+mn-cs"/>
              </a:rPr>
              <a:t>JPA </a:t>
            </a:r>
            <a:r>
              <a:rPr lang="zh-TW" altLang="en-US" sz="3200" b="1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華康儷中黑" pitchFamily="49" charset="-120"/>
                <a:ea typeface="華康儷中黑" pitchFamily="49" charset="-120"/>
                <a:cs typeface="+mn-cs"/>
              </a:rPr>
              <a:t>關聯</a:t>
            </a:r>
            <a:r>
              <a:rPr lang="en-US" altLang="zh-TW" sz="3200" b="1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華康儷中黑" pitchFamily="49" charset="-120"/>
                <a:ea typeface="華康儷中黑" pitchFamily="49" charset="-120"/>
                <a:cs typeface="+mn-cs"/>
              </a:rPr>
              <a:t> (</a:t>
            </a:r>
            <a:r>
              <a:rPr lang="en-US" altLang="zh-TW" sz="3200" b="1" i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華康儷中黑" pitchFamily="49" charset="-120"/>
                <a:ea typeface="華康儷中黑" pitchFamily="49" charset="-120"/>
                <a:cs typeface="+mn-cs"/>
              </a:rPr>
              <a:t>SpringBoot</a:t>
            </a:r>
            <a:r>
              <a:rPr lang="en-US" altLang="zh-TW" sz="3200" b="1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華康儷中黑" pitchFamily="49" charset="-120"/>
                <a:ea typeface="華康儷中黑" pitchFamily="49" charset="-120"/>
                <a:cs typeface="+mn-cs"/>
              </a:rPr>
              <a:t>)</a:t>
            </a:r>
            <a:endParaRPr lang="zh-TW" altLang="en-US" sz="3200" b="1" i="1" dirty="0"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華康儷中黑" pitchFamily="49" charset="-120"/>
              <a:ea typeface="華康儷中黑" pitchFamily="49" charset="-120"/>
              <a:cs typeface="+mn-cs"/>
            </a:endParaRPr>
          </a:p>
          <a:p>
            <a:pPr>
              <a:defRPr/>
            </a:pPr>
            <a:br>
              <a:rPr lang="zh-TW" altLang="en-US" sz="2800" b="1" i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  <a:cs typeface="+mn-cs"/>
              </a:rPr>
            </a:br>
            <a:endParaRPr lang="zh-TW" altLang="en-US" sz="24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nsolas" pitchFamily="49" charset="0"/>
              <a:ea typeface="華康粗圓體" pitchFamily="49" charset="-120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C1525-D25F-D245-9B3F-F43C6EB3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application.yml</a:t>
            </a: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02A431-DD9B-1D41-982D-3F742CFAEC46}"/>
              </a:ext>
            </a:extLst>
          </p:cNvPr>
          <p:cNvSpPr/>
          <p:nvPr/>
        </p:nvSpPr>
        <p:spPr>
          <a:xfrm>
            <a:off x="446299" y="1627288"/>
            <a:ext cx="8127578" cy="48320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" altLang="zh-TW" sz="1100" dirty="0">
                <a:solidFill>
                  <a:schemeClr val="bg1">
                    <a:lumMod val="65000"/>
                  </a:schemeClr>
                </a:solidFill>
              </a:rPr>
              <a:t>server:</a:t>
            </a:r>
          </a:p>
          <a:p>
            <a:r>
              <a:rPr lang="en" altLang="zh-TW" sz="1100" dirty="0">
                <a:solidFill>
                  <a:schemeClr val="bg1">
                    <a:lumMod val="65000"/>
                  </a:schemeClr>
                </a:solidFill>
              </a:rPr>
              <a:t>  port: 8081</a:t>
            </a:r>
          </a:p>
          <a:p>
            <a:r>
              <a:rPr lang="en" altLang="zh-TW" sz="1100" dirty="0">
                <a:solidFill>
                  <a:schemeClr val="bg1">
                    <a:lumMod val="65000"/>
                  </a:schemeClr>
                </a:solidFill>
              </a:rPr>
              <a:t>  servlet:</a:t>
            </a:r>
          </a:p>
          <a:p>
            <a:r>
              <a:rPr lang="en" altLang="zh-TW" sz="1100" dirty="0">
                <a:solidFill>
                  <a:schemeClr val="bg1">
                    <a:lumMod val="65000"/>
                  </a:schemeClr>
                </a:solidFill>
              </a:rPr>
              <a:t>    context-path: /</a:t>
            </a:r>
            <a:r>
              <a:rPr lang="en" altLang="zh-TW" sz="1100" dirty="0" err="1">
                <a:solidFill>
                  <a:schemeClr val="bg1">
                    <a:lumMod val="65000"/>
                  </a:schemeClr>
                </a:solidFill>
              </a:rPr>
              <a:t>sts</a:t>
            </a:r>
            <a:endParaRPr lang="en" altLang="zh-TW" sz="11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" altLang="zh-TW" sz="1100" dirty="0">
                <a:solidFill>
                  <a:schemeClr val="bg1">
                    <a:lumMod val="65000"/>
                  </a:schemeClr>
                </a:solidFill>
              </a:rPr>
              <a:t>    encoding:</a:t>
            </a:r>
          </a:p>
          <a:p>
            <a:r>
              <a:rPr lang="en" altLang="zh-TW" sz="1100" dirty="0">
                <a:solidFill>
                  <a:schemeClr val="bg1">
                    <a:lumMod val="65000"/>
                  </a:schemeClr>
                </a:solidFill>
              </a:rPr>
              <a:t>      charset: UTF-8</a:t>
            </a:r>
          </a:p>
          <a:p>
            <a:br>
              <a:rPr lang="en" altLang="zh-TW" sz="1100" dirty="0">
                <a:solidFill>
                  <a:schemeClr val="bg1">
                    <a:lumMod val="65000"/>
                  </a:schemeClr>
                </a:solidFill>
              </a:rPr>
            </a:br>
            <a:endParaRPr lang="en" altLang="zh-TW" sz="11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" altLang="zh-TW" sz="1100" dirty="0">
                <a:solidFill>
                  <a:schemeClr val="bg1">
                    <a:lumMod val="65000"/>
                  </a:schemeClr>
                </a:solidFill>
              </a:rPr>
              <a:t>spring:</a:t>
            </a:r>
          </a:p>
          <a:p>
            <a:r>
              <a:rPr lang="en" altLang="zh-TW" sz="1100" dirty="0">
                <a:solidFill>
                  <a:schemeClr val="bg1">
                    <a:lumMod val="65000"/>
                  </a:schemeClr>
                </a:solidFill>
              </a:rPr>
              <a:t>  </a:t>
            </a:r>
            <a:r>
              <a:rPr lang="en" altLang="zh-TW" sz="1100" dirty="0" err="1">
                <a:solidFill>
                  <a:schemeClr val="bg1">
                    <a:lumMod val="65000"/>
                  </a:schemeClr>
                </a:solidFill>
              </a:rPr>
              <a:t>thymeleaf</a:t>
            </a:r>
            <a:r>
              <a:rPr lang="en" altLang="zh-TW" sz="1100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r>
              <a:rPr lang="en" altLang="zh-TW" sz="1100" dirty="0">
                <a:solidFill>
                  <a:schemeClr val="bg1">
                    <a:lumMod val="65000"/>
                  </a:schemeClr>
                </a:solidFill>
              </a:rPr>
              <a:t>    cache: false</a:t>
            </a:r>
          </a:p>
          <a:p>
            <a:r>
              <a:rPr lang="en" altLang="zh-TW" sz="1100" dirty="0">
                <a:solidFill>
                  <a:schemeClr val="bg1">
                    <a:lumMod val="65000"/>
                  </a:schemeClr>
                </a:solidFill>
              </a:rPr>
              <a:t>    mode: HTML</a:t>
            </a:r>
          </a:p>
          <a:p>
            <a:r>
              <a:rPr lang="en" altLang="zh-TW" sz="1100" dirty="0">
                <a:solidFill>
                  <a:schemeClr val="bg1">
                    <a:lumMod val="65000"/>
                  </a:schemeClr>
                </a:solidFill>
              </a:rPr>
              <a:t>    encoding: UTF-8</a:t>
            </a:r>
          </a:p>
          <a:p>
            <a:r>
              <a:rPr lang="en" altLang="zh-TW" sz="1100" dirty="0"/>
              <a:t>  </a:t>
            </a:r>
            <a:r>
              <a:rPr lang="en" altLang="zh-TW" sz="1100" dirty="0" err="1"/>
              <a:t>datasource</a:t>
            </a:r>
            <a:r>
              <a:rPr lang="en" altLang="zh-TW" sz="1100" dirty="0"/>
              <a:t>:  </a:t>
            </a:r>
          </a:p>
          <a:p>
            <a:r>
              <a:rPr lang="en" altLang="zh-TW" sz="1100" dirty="0"/>
              <a:t>    </a:t>
            </a:r>
            <a:r>
              <a:rPr lang="en" altLang="zh-TW" sz="1100" dirty="0" err="1"/>
              <a:t>url</a:t>
            </a:r>
            <a:r>
              <a:rPr lang="en" altLang="zh-TW" sz="1100" dirty="0"/>
              <a:t>: </a:t>
            </a:r>
            <a:r>
              <a:rPr lang="en" altLang="zh-TW" sz="1100" dirty="0" err="1"/>
              <a:t>jdbc:mysql</a:t>
            </a:r>
            <a:r>
              <a:rPr lang="en" altLang="zh-TW" sz="1100" dirty="0"/>
              <a:t>://localhost:3306/</a:t>
            </a:r>
            <a:r>
              <a:rPr lang="en" altLang="zh-TW" sz="1100" dirty="0" err="1"/>
              <a:t>web?serverTimezone</a:t>
            </a:r>
            <a:r>
              <a:rPr lang="en" altLang="zh-TW" sz="1100" dirty="0"/>
              <a:t>=</a:t>
            </a:r>
            <a:r>
              <a:rPr lang="en" altLang="zh-TW" sz="1100" dirty="0" err="1"/>
              <a:t>UTC&amp;characterEncoding</a:t>
            </a:r>
            <a:r>
              <a:rPr lang="en" altLang="zh-TW" sz="1100" dirty="0"/>
              <a:t>=utf-8&amp;useUnicode=true  </a:t>
            </a:r>
          </a:p>
          <a:p>
            <a:r>
              <a:rPr lang="en" altLang="zh-TW" sz="1100" dirty="0"/>
              <a:t>    username: root  </a:t>
            </a:r>
          </a:p>
          <a:p>
            <a:r>
              <a:rPr lang="en" altLang="zh-TW" sz="1100" dirty="0"/>
              <a:t>    password: 12345678  </a:t>
            </a:r>
          </a:p>
          <a:p>
            <a:r>
              <a:rPr lang="en" altLang="zh-TW" sz="1100" dirty="0"/>
              <a:t>    </a:t>
            </a:r>
            <a:r>
              <a:rPr lang="en" altLang="zh-TW" sz="1100" dirty="0" err="1"/>
              <a:t>driverClassName</a:t>
            </a:r>
            <a:r>
              <a:rPr lang="en" altLang="zh-TW" sz="1100" dirty="0"/>
              <a:t>: </a:t>
            </a:r>
            <a:r>
              <a:rPr lang="en" altLang="zh-TW" sz="1100" dirty="0" err="1"/>
              <a:t>com.mysql.cj.jdbc.Driver</a:t>
            </a:r>
            <a:r>
              <a:rPr lang="en" altLang="zh-TW" sz="1100" dirty="0"/>
              <a:t>  </a:t>
            </a:r>
          </a:p>
          <a:p>
            <a:r>
              <a:rPr lang="en" altLang="zh-TW" sz="1100" dirty="0"/>
              <a:t>  </a:t>
            </a:r>
            <a:r>
              <a:rPr lang="en" altLang="zh-TW" sz="1100" dirty="0" err="1"/>
              <a:t>jpa</a:t>
            </a:r>
            <a:r>
              <a:rPr lang="en" altLang="zh-TW" sz="1100" dirty="0"/>
              <a:t>:  </a:t>
            </a:r>
          </a:p>
          <a:p>
            <a:r>
              <a:rPr lang="en" altLang="zh-TW" sz="1100" dirty="0"/>
              <a:t>    database: MYSQL  </a:t>
            </a:r>
          </a:p>
          <a:p>
            <a:r>
              <a:rPr lang="en" altLang="zh-TW" sz="1100" dirty="0"/>
              <a:t>    show-</a:t>
            </a:r>
            <a:r>
              <a:rPr lang="en" altLang="zh-TW" sz="1100" dirty="0" err="1"/>
              <a:t>sql</a:t>
            </a:r>
            <a:r>
              <a:rPr lang="en" altLang="zh-TW" sz="1100" dirty="0"/>
              <a:t>: true  </a:t>
            </a:r>
          </a:p>
          <a:p>
            <a:r>
              <a:rPr lang="en" altLang="zh-TW" sz="1100" dirty="0"/>
              <a:t>    hibernate:  </a:t>
            </a:r>
          </a:p>
          <a:p>
            <a:r>
              <a:rPr lang="en" altLang="zh-TW" sz="1100" dirty="0"/>
              <a:t>      </a:t>
            </a:r>
            <a:r>
              <a:rPr lang="en" altLang="zh-TW" sz="1100" dirty="0" err="1"/>
              <a:t>ddl</a:t>
            </a:r>
            <a:r>
              <a:rPr lang="en" altLang="zh-TW" sz="1100" dirty="0"/>
              <a:t>-auto: update  </a:t>
            </a:r>
          </a:p>
          <a:p>
            <a:r>
              <a:rPr lang="en" altLang="zh-TW" sz="1100" dirty="0"/>
              <a:t>    properties:  </a:t>
            </a:r>
          </a:p>
          <a:p>
            <a:r>
              <a:rPr lang="en" altLang="zh-TW" sz="1100" dirty="0"/>
              <a:t>      hibernate:  </a:t>
            </a:r>
          </a:p>
          <a:p>
            <a:r>
              <a:rPr lang="en" altLang="zh-TW" sz="1100" dirty="0"/>
              <a:t>        dialect: org.hibernate.dialect.MySQL5Dialect</a:t>
            </a:r>
          </a:p>
          <a:p>
            <a:r>
              <a:rPr lang="en" altLang="zh-TW" sz="1100" dirty="0"/>
              <a:t>        </a:t>
            </a:r>
            <a:r>
              <a:rPr lang="en" altLang="zh-TW" sz="1100" u="sng" dirty="0" err="1"/>
              <a:t>format_sql</a:t>
            </a:r>
            <a:r>
              <a:rPr lang="en" altLang="zh-TW" sz="1100" dirty="0"/>
              <a:t>: true</a:t>
            </a:r>
          </a:p>
          <a:p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02031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11560" y="2708920"/>
            <a:ext cx="7772400" cy="1470025"/>
          </a:xfrm>
        </p:spPr>
        <p:txBody>
          <a:bodyPr/>
          <a:lstStyle/>
          <a:p>
            <a:pPr algn="ctr"/>
            <a:r>
              <a:rPr lang="en-US" altLang="zh-TW" dirty="0"/>
              <a:t>@</a:t>
            </a:r>
            <a:r>
              <a:rPr lang="en-US" altLang="zh-TW" dirty="0" err="1"/>
              <a:t>OneToOne</a:t>
            </a:r>
            <a:r>
              <a:rPr lang="en-US" altLang="zh-TW" dirty="0"/>
              <a:t> </a:t>
            </a:r>
            <a:r>
              <a:rPr lang="zh-TW" altLang="en-US" dirty="0"/>
              <a:t>一對一</a:t>
            </a:r>
            <a:br>
              <a:rPr lang="en-US" altLang="zh-TW" dirty="0"/>
            </a:b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ManyToOne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多對一</a:t>
            </a:r>
            <a:br>
              <a:rPr lang="en-US" altLang="zh-TW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OneToMany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一對多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ManyToMany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多對多</a:t>
            </a:r>
            <a:endParaRPr kumimoji="1"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06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3-20 下午3.45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415" y="2533943"/>
            <a:ext cx="3028126" cy="12961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直線接點 9"/>
          <p:cNvCxnSpPr/>
          <p:nvPr/>
        </p:nvCxnSpPr>
        <p:spPr>
          <a:xfrm>
            <a:off x="3784831" y="3203501"/>
            <a:ext cx="158417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008967" y="2843461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3856839" y="3203501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" name="向右箭號 1">
            <a:extLst>
              <a:ext uri="{FF2B5EF4-FFF2-40B4-BE49-F238E27FC236}">
                <a16:creationId xmlns:a16="http://schemas.microsoft.com/office/drawing/2014/main" id="{3FB61C2C-6B20-9C4B-B7F9-40A11E985855}"/>
              </a:ext>
            </a:extLst>
          </p:cNvPr>
          <p:cNvSpPr/>
          <p:nvPr/>
        </p:nvSpPr>
        <p:spPr>
          <a:xfrm>
            <a:off x="3856839" y="3542055"/>
            <a:ext cx="648072" cy="381526"/>
          </a:xfrm>
          <a:prstGeom prst="rightArrow">
            <a:avLst>
              <a:gd name="adj1" fmla="val 3502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向左箭號 2">
            <a:extLst>
              <a:ext uri="{FF2B5EF4-FFF2-40B4-BE49-F238E27FC236}">
                <a16:creationId xmlns:a16="http://schemas.microsoft.com/office/drawing/2014/main" id="{F3A87C95-6C34-7E4A-AB2F-518C483A2A96}"/>
              </a:ext>
            </a:extLst>
          </p:cNvPr>
          <p:cNvSpPr/>
          <p:nvPr/>
        </p:nvSpPr>
        <p:spPr>
          <a:xfrm>
            <a:off x="4648927" y="3542055"/>
            <a:ext cx="504056" cy="3815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E51C595-0039-824E-865B-79F97E01891E}"/>
              </a:ext>
            </a:extLst>
          </p:cNvPr>
          <p:cNvGrpSpPr/>
          <p:nvPr/>
        </p:nvGrpSpPr>
        <p:grpSpPr>
          <a:xfrm>
            <a:off x="755576" y="2204864"/>
            <a:ext cx="3028127" cy="1997275"/>
            <a:chOff x="755576" y="2204864"/>
            <a:chExt cx="3028127" cy="1997275"/>
          </a:xfrm>
        </p:grpSpPr>
        <p:pic>
          <p:nvPicPr>
            <p:cNvPr id="6" name="圖片 5" descr="螢幕快照 2017-03-20 下午3.45.0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2204864"/>
              <a:ext cx="3028127" cy="199727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29B638B-5279-2842-BA3F-880095DE3A1C}"/>
                </a:ext>
              </a:extLst>
            </p:cNvPr>
            <p:cNvSpPr/>
            <p:nvPr/>
          </p:nvSpPr>
          <p:spPr>
            <a:xfrm>
              <a:off x="1187624" y="3372778"/>
              <a:ext cx="2520280" cy="45730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0826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11560" y="2708920"/>
            <a:ext cx="7772400" cy="1470025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OneToOne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一對一</a:t>
            </a:r>
            <a:br>
              <a:rPr lang="en-US" altLang="zh-TW" dirty="0"/>
            </a:br>
            <a:r>
              <a:rPr lang="en-US" altLang="zh-TW" dirty="0"/>
              <a:t>@</a:t>
            </a:r>
            <a:r>
              <a:rPr lang="en-US" altLang="zh-TW" dirty="0" err="1"/>
              <a:t>ManyToOne</a:t>
            </a:r>
            <a:r>
              <a:rPr lang="en-US" altLang="zh-TW" dirty="0"/>
              <a:t> </a:t>
            </a:r>
            <a:r>
              <a:rPr lang="zh-TW" altLang="en-US" dirty="0"/>
              <a:t>多對一</a:t>
            </a:r>
            <a:br>
              <a:rPr lang="en-US" altLang="zh-TW" dirty="0"/>
            </a:br>
            <a:r>
              <a:rPr lang="en-US" altLang="zh-TW" dirty="0"/>
              <a:t>@</a:t>
            </a:r>
            <a:r>
              <a:rPr lang="en-US" altLang="zh-TW" dirty="0" err="1"/>
              <a:t>OneToMany</a:t>
            </a:r>
            <a:r>
              <a:rPr lang="en-US" altLang="zh-TW" dirty="0"/>
              <a:t> </a:t>
            </a:r>
            <a:r>
              <a:rPr lang="zh-TW" altLang="en-US" dirty="0"/>
              <a:t>一對多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ManyToMany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多對多</a:t>
            </a:r>
            <a:endParaRPr kumimoji="1"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175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19 下午11.41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636912"/>
            <a:ext cx="2952328" cy="15385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 descr="螢幕快照 2017-03-19 下午10.31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564904"/>
            <a:ext cx="2664296" cy="14441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3" name="群組 12"/>
          <p:cNvGrpSpPr/>
          <p:nvPr/>
        </p:nvGrpSpPr>
        <p:grpSpPr>
          <a:xfrm>
            <a:off x="3563888" y="2924944"/>
            <a:ext cx="1512168" cy="1199133"/>
            <a:chOff x="3275856" y="2132856"/>
            <a:chExt cx="1512168" cy="1199133"/>
          </a:xfrm>
        </p:grpSpPr>
        <p:cxnSp>
          <p:nvCxnSpPr>
            <p:cNvPr id="7" name="肘形接點 6"/>
            <p:cNvCxnSpPr/>
            <p:nvPr/>
          </p:nvCxnSpPr>
          <p:spPr>
            <a:xfrm>
              <a:off x="3275856" y="2492896"/>
              <a:ext cx="1512168" cy="720080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/>
            <p:cNvSpPr txBox="1"/>
            <p:nvPr/>
          </p:nvSpPr>
          <p:spPr>
            <a:xfrm>
              <a:off x="3491880" y="2132856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1</a:t>
              </a:r>
              <a:endParaRPr kumimoji="1"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342321" y="2870324"/>
              <a:ext cx="3044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*</a:t>
              </a:r>
              <a:endParaRPr kumimoji="1" lang="zh-TW" altLang="en-US" sz="2400" dirty="0"/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1763688" y="4509120"/>
            <a:ext cx="4360312" cy="1323439"/>
            <a:chOff x="1763688" y="4509120"/>
            <a:chExt cx="4360312" cy="1323439"/>
          </a:xfrm>
        </p:grpSpPr>
        <p:sp>
          <p:nvSpPr>
            <p:cNvPr id="9" name="文字方塊 8"/>
            <p:cNvSpPr txBox="1"/>
            <p:nvPr/>
          </p:nvSpPr>
          <p:spPr>
            <a:xfrm>
              <a:off x="2771800" y="4509120"/>
              <a:ext cx="335220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latin typeface="微軟正黑體"/>
                  <a:ea typeface="微軟正黑體"/>
                  <a:cs typeface="微軟正黑體"/>
                </a:rPr>
                <a:t>One</a:t>
              </a:r>
              <a:r>
                <a:rPr kumimoji="1" lang="en-US" altLang="zh-TW" sz="4000" b="1" dirty="0">
                  <a:latin typeface="微軟正黑體"/>
                  <a:ea typeface="微軟正黑體"/>
                  <a:cs typeface="微軟正黑體"/>
                </a:rPr>
                <a:t> to Many</a:t>
              </a:r>
            </a:p>
            <a:p>
              <a:pPr algn="ctr"/>
              <a:r>
                <a:rPr lang="zh-TW" altLang="en-US" sz="4000" b="1" dirty="0">
                  <a:latin typeface="微軟正黑體"/>
                  <a:ea typeface="微軟正黑體"/>
                  <a:cs typeface="微軟正黑體"/>
                </a:rPr>
                <a:t>一對多</a:t>
              </a:r>
              <a:endParaRPr kumimoji="1" lang="zh-TW" altLang="en-US" sz="4000" b="1" dirty="0">
                <a:latin typeface="微軟正黑體"/>
                <a:ea typeface="微軟正黑體"/>
                <a:cs typeface="微軟正黑體"/>
              </a:endParaRPr>
            </a:p>
          </p:txBody>
        </p:sp>
        <p:sp>
          <p:nvSpPr>
            <p:cNvPr id="3" name="向右箭號 2"/>
            <p:cNvSpPr/>
            <p:nvPr/>
          </p:nvSpPr>
          <p:spPr>
            <a:xfrm>
              <a:off x="1763688" y="4653136"/>
              <a:ext cx="864096" cy="50405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2771800" y="908720"/>
            <a:ext cx="4464496" cy="1323439"/>
            <a:chOff x="2771800" y="908720"/>
            <a:chExt cx="4464496" cy="1323439"/>
          </a:xfrm>
        </p:grpSpPr>
        <p:sp>
          <p:nvSpPr>
            <p:cNvPr id="15" name="文字方塊 14"/>
            <p:cNvSpPr txBox="1"/>
            <p:nvPr/>
          </p:nvSpPr>
          <p:spPr>
            <a:xfrm>
              <a:off x="2771800" y="908720"/>
              <a:ext cx="331928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微軟正黑體"/>
                  <a:ea typeface="微軟正黑體"/>
                  <a:cs typeface="微軟正黑體"/>
                </a:rPr>
                <a:t>Many to One</a:t>
              </a:r>
            </a:p>
            <a:p>
              <a:pPr algn="ctr"/>
              <a:r>
                <a:rPr lang="zh-TW" altLang="en-US" sz="4000" b="1" dirty="0">
                  <a:latin typeface="微軟正黑體"/>
                  <a:ea typeface="微軟正黑體"/>
                  <a:cs typeface="微軟正黑體"/>
                </a:rPr>
                <a:t>多對一</a:t>
              </a:r>
              <a:endParaRPr kumimoji="1" lang="zh-TW" altLang="en-US" sz="4000" b="1" dirty="0">
                <a:latin typeface="微軟正黑體"/>
                <a:ea typeface="微軟正黑體"/>
                <a:cs typeface="微軟正黑體"/>
              </a:endParaRPr>
            </a:p>
          </p:txBody>
        </p:sp>
        <p:sp>
          <p:nvSpPr>
            <p:cNvPr id="16" name="向左箭號 15"/>
            <p:cNvSpPr/>
            <p:nvPr/>
          </p:nvSpPr>
          <p:spPr>
            <a:xfrm>
              <a:off x="6372200" y="1340768"/>
              <a:ext cx="864096" cy="504056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037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mappedBy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844675"/>
            <a:ext cx="8229600" cy="1872357"/>
          </a:xfrm>
        </p:spPr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mappedBy</a:t>
            </a:r>
            <a:r>
              <a:rPr lang="en-US" altLang="zh-TW" dirty="0">
                <a:solidFill>
                  <a:schemeClr val="tx1"/>
                </a:solidFill>
              </a:rPr>
              <a:t> = "department"</a:t>
            </a:r>
          </a:p>
          <a:p>
            <a:pPr lvl="1"/>
            <a:r>
              <a:rPr lang="zh-TW" altLang="en-US" dirty="0">
                <a:solidFill>
                  <a:schemeClr val="accent2"/>
                </a:solidFill>
              </a:rPr>
              <a:t>表示資料變更來自於 </a:t>
            </a:r>
            <a:r>
              <a:rPr lang="en-US" altLang="zh-TW" dirty="0">
                <a:solidFill>
                  <a:schemeClr val="accent2"/>
                </a:solidFill>
              </a:rPr>
              <a:t>Employee </a:t>
            </a:r>
            <a:r>
              <a:rPr lang="zh-TW" altLang="en-US" dirty="0">
                <a:solidFill>
                  <a:schemeClr val="accent2"/>
                </a:solidFill>
              </a:rPr>
              <a:t>的 </a:t>
            </a:r>
            <a:r>
              <a:rPr lang="en-US" altLang="zh-TW" dirty="0">
                <a:solidFill>
                  <a:schemeClr val="accent2"/>
                </a:solidFill>
              </a:rPr>
              <a:t>department </a:t>
            </a:r>
            <a:r>
              <a:rPr lang="zh-TW" altLang="en-US" dirty="0">
                <a:solidFill>
                  <a:schemeClr val="accent2"/>
                </a:solidFill>
              </a:rPr>
              <a:t>屬性</a:t>
            </a:r>
            <a:endParaRPr lang="en-US" altLang="zh-TW" dirty="0">
              <a:solidFill>
                <a:schemeClr val="accent2"/>
              </a:solidFill>
            </a:endParaRPr>
          </a:p>
          <a:p>
            <a:endParaRPr kumimoji="1"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632681" y="3573016"/>
            <a:ext cx="8179908" cy="2787683"/>
            <a:chOff x="632681" y="3573016"/>
            <a:chExt cx="8179908" cy="2787683"/>
          </a:xfrm>
        </p:grpSpPr>
        <p:pic>
          <p:nvPicPr>
            <p:cNvPr id="11" name="圖片 10" descr="螢幕快照 2017-03-20 下午1.44.09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681" y="3754264"/>
              <a:ext cx="3672408" cy="260643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圖片 4" descr="螢幕快照 2017-03-19 下午11.48.3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048" y="3573016"/>
              <a:ext cx="3808541" cy="240614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9" name="群組 8"/>
          <p:cNvGrpSpPr/>
          <p:nvPr/>
        </p:nvGrpSpPr>
        <p:grpSpPr>
          <a:xfrm>
            <a:off x="1331640" y="5301208"/>
            <a:ext cx="6912768" cy="360040"/>
            <a:chOff x="1331640" y="5301208"/>
            <a:chExt cx="6912768" cy="360040"/>
          </a:xfrm>
        </p:grpSpPr>
        <p:sp>
          <p:nvSpPr>
            <p:cNvPr id="7" name="矩形 6"/>
            <p:cNvSpPr/>
            <p:nvPr/>
          </p:nvSpPr>
          <p:spPr>
            <a:xfrm>
              <a:off x="1331640" y="5445224"/>
              <a:ext cx="2016224" cy="216024"/>
            </a:xfrm>
            <a:prstGeom prst="rect">
              <a:avLst/>
            </a:prstGeom>
            <a:solidFill>
              <a:srgbClr val="CC66FF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292080" y="5301208"/>
              <a:ext cx="2952328" cy="216024"/>
            </a:xfrm>
            <a:prstGeom prst="rect">
              <a:avLst/>
            </a:prstGeom>
            <a:solidFill>
              <a:srgbClr val="CC66FF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0" name="弧線 9"/>
          <p:cNvSpPr/>
          <p:nvPr/>
        </p:nvSpPr>
        <p:spPr>
          <a:xfrm rot="5189833">
            <a:off x="4283968" y="3717032"/>
            <a:ext cx="1224136" cy="3816424"/>
          </a:xfrm>
          <a:prstGeom prst="arc">
            <a:avLst>
              <a:gd name="adj1" fmla="val 16273268"/>
              <a:gd name="adj2" fmla="val 5494820"/>
            </a:avLst>
          </a:prstGeom>
          <a:ln>
            <a:solidFill>
              <a:srgbClr val="CC66FF"/>
            </a:solidFill>
            <a:headEnd type="stealth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528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11560" y="2708920"/>
            <a:ext cx="7772400" cy="1470025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OneToOne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一對一</a:t>
            </a:r>
            <a:br>
              <a:rPr lang="en-US" altLang="zh-TW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ManyToOne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多對一</a:t>
            </a:r>
            <a:br>
              <a:rPr lang="en-US" altLang="zh-TW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OneToMany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一對多</a:t>
            </a:r>
            <a:r>
              <a:rPr lang="en-US" altLang="zh-TW" dirty="0"/>
              <a:t>@</a:t>
            </a:r>
            <a:r>
              <a:rPr lang="en-US" altLang="zh-TW" dirty="0" err="1"/>
              <a:t>ManyToMany</a:t>
            </a:r>
            <a:r>
              <a:rPr lang="en-US" altLang="zh-TW" dirty="0"/>
              <a:t> </a:t>
            </a:r>
            <a:r>
              <a:rPr lang="zh-TW" altLang="en-US" dirty="0"/>
              <a:t>多對多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9188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@</a:t>
            </a:r>
            <a:r>
              <a:rPr lang="en-US" altLang="zh-TW" dirty="0" err="1"/>
              <a:t>ManyToMany</a:t>
            </a:r>
            <a:r>
              <a:rPr lang="en-US" altLang="zh-TW" dirty="0"/>
              <a:t> </a:t>
            </a:r>
            <a:r>
              <a:rPr lang="zh-TW" altLang="en-US" dirty="0"/>
              <a:t>多對多</a:t>
            </a:r>
            <a:endParaRPr kumimoji="1" lang="zh-TW" altLang="en-US" dirty="0"/>
          </a:p>
        </p:txBody>
      </p:sp>
      <p:pic>
        <p:nvPicPr>
          <p:cNvPr id="5" name="圖片 4" descr="螢幕快照 2017-03-24 下午2.42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356992"/>
            <a:ext cx="1658711" cy="9361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 descr="螢幕快照 2017-03-24 下午2.42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869160"/>
            <a:ext cx="1656185" cy="1008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 descr="螢幕快照 2017-03-24 下午2.42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44824"/>
            <a:ext cx="1654898" cy="9361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圖片 8" descr="螢幕快照 2017-03-24 下午2.44.5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844824"/>
            <a:ext cx="3276600" cy="91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圖片 9" descr="螢幕快照 2017-03-24 下午2.45.2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356992"/>
            <a:ext cx="3276600" cy="116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圖片 10" descr="螢幕快照 2017-03-24 下午2.46.0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085184"/>
            <a:ext cx="3302000" cy="91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直線接點 12"/>
          <p:cNvCxnSpPr>
            <a:stCxn id="7" idx="2"/>
            <a:endCxn id="5" idx="0"/>
          </p:cNvCxnSpPr>
          <p:nvPr/>
        </p:nvCxnSpPr>
        <p:spPr>
          <a:xfrm>
            <a:off x="1439009" y="2780928"/>
            <a:ext cx="1907" cy="5760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403648" y="4293096"/>
            <a:ext cx="1907" cy="5760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1115616" y="2780928"/>
            <a:ext cx="304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*</a:t>
            </a:r>
            <a:endParaRPr kumimoji="1"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403648" y="4293096"/>
            <a:ext cx="304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*</a:t>
            </a:r>
            <a:endParaRPr kumimoji="1" lang="zh-TW" altLang="en-US" sz="2400" dirty="0"/>
          </a:p>
        </p:txBody>
      </p:sp>
      <p:cxnSp>
        <p:nvCxnSpPr>
          <p:cNvPr id="20" name="肘形接點 19"/>
          <p:cNvCxnSpPr/>
          <p:nvPr/>
        </p:nvCxnSpPr>
        <p:spPr>
          <a:xfrm rot="5400000" flipH="1" flipV="1">
            <a:off x="5364088" y="4567473"/>
            <a:ext cx="504056" cy="504056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5148064" y="2780928"/>
            <a:ext cx="1907" cy="5760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010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2924944"/>
            <a:ext cx="8229600" cy="792162"/>
          </a:xfrm>
        </p:spPr>
        <p:txBody>
          <a:bodyPr/>
          <a:lstStyle/>
          <a:p>
            <a:pPr algn="ctr"/>
            <a:r>
              <a:rPr kumimoji="1" lang="en-US" altLang="zh-TW" dirty="0"/>
              <a:t>Homework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7673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群組 50"/>
          <p:cNvGrpSpPr/>
          <p:nvPr/>
        </p:nvGrpSpPr>
        <p:grpSpPr>
          <a:xfrm>
            <a:off x="683568" y="2473947"/>
            <a:ext cx="3024336" cy="2568846"/>
            <a:chOff x="683568" y="2473947"/>
            <a:chExt cx="3024336" cy="2568846"/>
          </a:xfrm>
        </p:grpSpPr>
        <p:pic>
          <p:nvPicPr>
            <p:cNvPr id="3" name="圖片 2" descr="螢幕快照 2017-03-24 上午9.05.08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" y="3068960"/>
              <a:ext cx="3024336" cy="122413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49" name="群組 48"/>
            <p:cNvGrpSpPr/>
            <p:nvPr/>
          </p:nvGrpSpPr>
          <p:grpSpPr>
            <a:xfrm>
              <a:off x="2195736" y="2473947"/>
              <a:ext cx="376448" cy="595013"/>
              <a:chOff x="2195736" y="2473947"/>
              <a:chExt cx="376448" cy="595013"/>
            </a:xfrm>
          </p:grpSpPr>
          <p:cxnSp>
            <p:nvCxnSpPr>
              <p:cNvPr id="13" name="直線接點 12"/>
              <p:cNvCxnSpPr>
                <a:stCxn id="6" idx="2"/>
                <a:endCxn id="3" idx="0"/>
              </p:cNvCxnSpPr>
              <p:nvPr/>
            </p:nvCxnSpPr>
            <p:spPr>
              <a:xfrm flipH="1">
                <a:off x="2195736" y="2473947"/>
                <a:ext cx="1896" cy="595013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5" name="文字方塊 24"/>
              <p:cNvSpPr txBox="1"/>
              <p:nvPr/>
            </p:nvSpPr>
            <p:spPr>
              <a:xfrm>
                <a:off x="2267744" y="2492896"/>
                <a:ext cx="3044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400" dirty="0"/>
                  <a:t>*</a:t>
                </a:r>
                <a:endParaRPr kumimoji="1" lang="zh-TW" altLang="en-US" sz="2400" dirty="0"/>
              </a:p>
            </p:txBody>
          </p:sp>
        </p:grpSp>
        <p:grpSp>
          <p:nvGrpSpPr>
            <p:cNvPr id="50" name="群組 49"/>
            <p:cNvGrpSpPr/>
            <p:nvPr/>
          </p:nvGrpSpPr>
          <p:grpSpPr>
            <a:xfrm>
              <a:off x="1907704" y="4293096"/>
              <a:ext cx="304440" cy="749697"/>
              <a:chOff x="1907704" y="4293096"/>
              <a:chExt cx="304440" cy="749697"/>
            </a:xfrm>
          </p:grpSpPr>
          <p:cxnSp>
            <p:nvCxnSpPr>
              <p:cNvPr id="23" name="直線接點 22"/>
              <p:cNvCxnSpPr>
                <a:stCxn id="3" idx="2"/>
                <a:endCxn id="2" idx="0"/>
              </p:cNvCxnSpPr>
              <p:nvPr/>
            </p:nvCxnSpPr>
            <p:spPr>
              <a:xfrm>
                <a:off x="2195736" y="4293096"/>
                <a:ext cx="1" cy="648072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文字方塊 25"/>
              <p:cNvSpPr txBox="1"/>
              <p:nvPr/>
            </p:nvSpPr>
            <p:spPr>
              <a:xfrm>
                <a:off x="1907704" y="4581128"/>
                <a:ext cx="3044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400" dirty="0"/>
                  <a:t>*</a:t>
                </a:r>
                <a:endParaRPr kumimoji="1" lang="zh-TW" altLang="en-US" sz="2400" dirty="0"/>
              </a:p>
            </p:txBody>
          </p:sp>
        </p:grpSp>
      </p:grpSp>
      <p:grpSp>
        <p:nvGrpSpPr>
          <p:cNvPr id="54" name="群組 53"/>
          <p:cNvGrpSpPr/>
          <p:nvPr/>
        </p:nvGrpSpPr>
        <p:grpSpPr>
          <a:xfrm>
            <a:off x="683568" y="476672"/>
            <a:ext cx="8197800" cy="1997275"/>
            <a:chOff x="683568" y="476672"/>
            <a:chExt cx="8197800" cy="1997275"/>
          </a:xfrm>
        </p:grpSpPr>
        <p:pic>
          <p:nvPicPr>
            <p:cNvPr id="6" name="圖片 5" descr="螢幕快照 2017-03-20 下午3.45.0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" y="476672"/>
              <a:ext cx="3028127" cy="199727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圖片 14" descr="螢幕快照 2017-03-24 上午9.15.0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968" y="908720"/>
              <a:ext cx="4597400" cy="889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56" name="群組 55"/>
          <p:cNvGrpSpPr/>
          <p:nvPr/>
        </p:nvGrpSpPr>
        <p:grpSpPr>
          <a:xfrm>
            <a:off x="683569" y="4941168"/>
            <a:ext cx="8273999" cy="1296144"/>
            <a:chOff x="683569" y="4941168"/>
            <a:chExt cx="8273999" cy="1296144"/>
          </a:xfrm>
        </p:grpSpPr>
        <p:pic>
          <p:nvPicPr>
            <p:cNvPr id="2" name="圖片 1" descr="螢幕快照 2017-03-24 上午9.05.29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9" y="4941168"/>
              <a:ext cx="3024336" cy="129614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圖片 15" descr="螢幕快照 2017-03-24 上午9.16.11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968" y="5157192"/>
              <a:ext cx="4673600" cy="6477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55" name="群組 54"/>
          <p:cNvGrpSpPr/>
          <p:nvPr/>
        </p:nvGrpSpPr>
        <p:grpSpPr>
          <a:xfrm>
            <a:off x="4211960" y="1844824"/>
            <a:ext cx="4775200" cy="3312368"/>
            <a:chOff x="4211960" y="1844824"/>
            <a:chExt cx="4775200" cy="3312368"/>
          </a:xfrm>
        </p:grpSpPr>
        <p:pic>
          <p:nvPicPr>
            <p:cNvPr id="18" name="圖片 17" descr="螢幕快照 2017-03-24 上午9.17.53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960" y="2996952"/>
              <a:ext cx="4775200" cy="13462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52" name="群組 51"/>
            <p:cNvGrpSpPr/>
            <p:nvPr/>
          </p:nvGrpSpPr>
          <p:grpSpPr>
            <a:xfrm>
              <a:off x="4355976" y="1844824"/>
              <a:ext cx="1168536" cy="1152128"/>
              <a:chOff x="4355976" y="1844824"/>
              <a:chExt cx="1168536" cy="1152128"/>
            </a:xfrm>
          </p:grpSpPr>
          <p:cxnSp>
            <p:nvCxnSpPr>
              <p:cNvPr id="30" name="肘形接點 29"/>
              <p:cNvCxnSpPr/>
              <p:nvPr/>
            </p:nvCxnSpPr>
            <p:spPr>
              <a:xfrm rot="16200000" flipH="1">
                <a:off x="4355976" y="2132856"/>
                <a:ext cx="1152128" cy="576064"/>
              </a:xfrm>
              <a:prstGeom prst="bentConnector3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4" name="文字方塊 43"/>
              <p:cNvSpPr txBox="1"/>
              <p:nvPr/>
            </p:nvSpPr>
            <p:spPr>
              <a:xfrm>
                <a:off x="5220072" y="2492896"/>
                <a:ext cx="3044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400" dirty="0"/>
                  <a:t>*</a:t>
                </a:r>
                <a:endParaRPr kumimoji="1" lang="zh-TW" altLang="en-US" sz="2400" dirty="0"/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4355976" y="1844824"/>
                <a:ext cx="2987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dirty="0"/>
                  <a:t>1</a:t>
                </a:r>
                <a:endParaRPr kumimoji="1" lang="zh-TW" altLang="en-US" dirty="0"/>
              </a:p>
            </p:txBody>
          </p:sp>
        </p:grpSp>
        <p:grpSp>
          <p:nvGrpSpPr>
            <p:cNvPr id="53" name="群組 52"/>
            <p:cNvGrpSpPr/>
            <p:nvPr/>
          </p:nvGrpSpPr>
          <p:grpSpPr>
            <a:xfrm>
              <a:off x="6084168" y="4365104"/>
              <a:ext cx="1312552" cy="792088"/>
              <a:chOff x="6084168" y="4365104"/>
              <a:chExt cx="1312552" cy="792088"/>
            </a:xfrm>
          </p:grpSpPr>
          <p:cxnSp>
            <p:nvCxnSpPr>
              <p:cNvPr id="32" name="肘形接點 31"/>
              <p:cNvCxnSpPr/>
              <p:nvPr/>
            </p:nvCxnSpPr>
            <p:spPr>
              <a:xfrm rot="5400000">
                <a:off x="6336196" y="4401108"/>
                <a:ext cx="792088" cy="720080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5" name="文字方塊 44"/>
              <p:cNvSpPr txBox="1"/>
              <p:nvPr/>
            </p:nvSpPr>
            <p:spPr>
              <a:xfrm>
                <a:off x="7092280" y="4365104"/>
                <a:ext cx="3044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400" dirty="0"/>
                  <a:t>*</a:t>
                </a:r>
                <a:endParaRPr kumimoji="1" lang="zh-TW" altLang="en-US" sz="2400" dirty="0"/>
              </a:p>
            </p:txBody>
          </p:sp>
          <p:sp>
            <p:nvSpPr>
              <p:cNvPr id="47" name="文字方塊 46"/>
              <p:cNvSpPr txBox="1"/>
              <p:nvPr/>
            </p:nvSpPr>
            <p:spPr>
              <a:xfrm>
                <a:off x="6084168" y="4797152"/>
                <a:ext cx="2987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dirty="0"/>
                  <a:t>1</a:t>
                </a:r>
                <a:endParaRPr kumimoji="1"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32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20 下午3.45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531" y="1124744"/>
            <a:ext cx="3024336" cy="12241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 descr="螢幕快照 2017-03-20 下午3.45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531" y="2852936"/>
            <a:ext cx="3028126" cy="12961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 descr="螢幕快照 2017-03-20 下午3.45.0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9" y="1772816"/>
            <a:ext cx="3028127" cy="1997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直線接點 9"/>
          <p:cNvCxnSpPr/>
          <p:nvPr/>
        </p:nvCxnSpPr>
        <p:spPr>
          <a:xfrm>
            <a:off x="3697355" y="3573016"/>
            <a:ext cx="158417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0F634691-D5DC-264D-88E2-605BA673A1EB}"/>
              </a:ext>
            </a:extLst>
          </p:cNvPr>
          <p:cNvGrpSpPr/>
          <p:nvPr/>
        </p:nvGrpSpPr>
        <p:grpSpPr>
          <a:xfrm>
            <a:off x="3769363" y="1412776"/>
            <a:ext cx="1450908" cy="1757809"/>
            <a:chOff x="3769363" y="1412776"/>
            <a:chExt cx="1450908" cy="1757809"/>
          </a:xfrm>
        </p:grpSpPr>
        <p:sp>
          <p:nvSpPr>
            <p:cNvPr id="19" name="文字方塊 18"/>
            <p:cNvSpPr txBox="1"/>
            <p:nvPr/>
          </p:nvSpPr>
          <p:spPr>
            <a:xfrm>
              <a:off x="4921491" y="1412776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1</a:t>
              </a:r>
              <a:endParaRPr kumimoji="1" lang="zh-TW" altLang="en-US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769363" y="2708920"/>
              <a:ext cx="3044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*</a:t>
              </a:r>
              <a:endParaRPr kumimoji="1" lang="zh-TW" altLang="en-US" sz="2400" dirty="0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62EEC97-415F-414E-9264-F7071BEC2F8D}"/>
              </a:ext>
            </a:extLst>
          </p:cNvPr>
          <p:cNvGrpSpPr/>
          <p:nvPr/>
        </p:nvGrpSpPr>
        <p:grpSpPr>
          <a:xfrm>
            <a:off x="3769363" y="3212976"/>
            <a:ext cx="1450908" cy="698594"/>
            <a:chOff x="3769363" y="3212976"/>
            <a:chExt cx="1450908" cy="698594"/>
          </a:xfrm>
        </p:grpSpPr>
        <p:sp>
          <p:nvSpPr>
            <p:cNvPr id="21" name="文字方塊 20"/>
            <p:cNvSpPr txBox="1"/>
            <p:nvPr/>
          </p:nvSpPr>
          <p:spPr>
            <a:xfrm>
              <a:off x="4921491" y="3212976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1</a:t>
              </a:r>
              <a:endParaRPr kumimoji="1" lang="zh-TW" altLang="en-US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3769363" y="3573016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1</a:t>
              </a:r>
              <a:endParaRPr kumimoji="1" lang="zh-TW" altLang="en-US" dirty="0"/>
            </a:p>
          </p:txBody>
        </p:sp>
      </p:grpSp>
      <p:cxnSp>
        <p:nvCxnSpPr>
          <p:cNvPr id="27" name="肘形接點 26"/>
          <p:cNvCxnSpPr/>
          <p:nvPr/>
        </p:nvCxnSpPr>
        <p:spPr>
          <a:xfrm rot="10800000" flipV="1">
            <a:off x="3697355" y="1772816"/>
            <a:ext cx="1584176" cy="1368152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E6D957F8-AE45-4F4C-BD42-176859308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509120"/>
            <a:ext cx="3024335" cy="15121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cxnSp>
        <p:nvCxnSpPr>
          <p:cNvPr id="14" name="肘形接點 13">
            <a:extLst>
              <a:ext uri="{FF2B5EF4-FFF2-40B4-BE49-F238E27FC236}">
                <a16:creationId xmlns:a16="http://schemas.microsoft.com/office/drawing/2014/main" id="{E5E9F1ED-085C-E841-AE5F-27EA360E52A0}"/>
              </a:ext>
            </a:extLst>
          </p:cNvPr>
          <p:cNvCxnSpPr>
            <a:cxnSpLocks/>
          </p:cNvCxnSpPr>
          <p:nvPr/>
        </p:nvCxnSpPr>
        <p:spPr>
          <a:xfrm rot="10800000">
            <a:off x="3131841" y="3789042"/>
            <a:ext cx="2149693" cy="1872207"/>
          </a:xfrm>
          <a:prstGeom prst="bentConnector3">
            <a:avLst>
              <a:gd name="adj1" fmla="val 100783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917D3C71-8BF8-E040-BB5D-F34EFA761C99}"/>
              </a:ext>
            </a:extLst>
          </p:cNvPr>
          <p:cNvGrpSpPr/>
          <p:nvPr/>
        </p:nvGrpSpPr>
        <p:grpSpPr>
          <a:xfrm>
            <a:off x="2793292" y="3789042"/>
            <a:ext cx="2433763" cy="1973831"/>
            <a:chOff x="2793292" y="3789042"/>
            <a:chExt cx="2433763" cy="1973831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4EFC19C8-6207-564B-8B50-83FF34B0E23C}"/>
                </a:ext>
              </a:extLst>
            </p:cNvPr>
            <p:cNvSpPr txBox="1"/>
            <p:nvPr/>
          </p:nvSpPr>
          <p:spPr>
            <a:xfrm>
              <a:off x="2793292" y="3789042"/>
              <a:ext cx="3044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*</a:t>
              </a:r>
              <a:endParaRPr kumimoji="1" lang="zh-TW" altLang="en-US" sz="2400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CD0FC02B-F87E-E540-ADE4-9653693367E8}"/>
                </a:ext>
              </a:extLst>
            </p:cNvPr>
            <p:cNvSpPr txBox="1"/>
            <p:nvPr/>
          </p:nvSpPr>
          <p:spPr>
            <a:xfrm>
              <a:off x="4922615" y="5301208"/>
              <a:ext cx="3044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*</a:t>
              </a:r>
              <a:endParaRPr kumimoji="1"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8310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20 下午3.45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548680"/>
            <a:ext cx="3024336" cy="12241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 descr="螢幕快照 2017-03-20 下午3.45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276872"/>
            <a:ext cx="3028126" cy="12961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 descr="螢幕快照 2017-03-20 下午3.45.0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96752"/>
            <a:ext cx="3028127" cy="1997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直線接點 9"/>
          <p:cNvCxnSpPr/>
          <p:nvPr/>
        </p:nvCxnSpPr>
        <p:spPr>
          <a:xfrm>
            <a:off x="3707904" y="2996952"/>
            <a:ext cx="158417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4932040" y="836712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3779912" y="2132856"/>
            <a:ext cx="304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*</a:t>
            </a:r>
            <a:endParaRPr kumimoji="1"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932040" y="2636912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3779912" y="2996952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cxnSp>
        <p:nvCxnSpPr>
          <p:cNvPr id="27" name="肘形接點 26"/>
          <p:cNvCxnSpPr/>
          <p:nvPr/>
        </p:nvCxnSpPr>
        <p:spPr>
          <a:xfrm rot="10800000" flipV="1">
            <a:off x="3707904" y="1196752"/>
            <a:ext cx="1584176" cy="1368152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" name="圖片 1" descr="螢幕快照 2017-03-24 上午9.05.2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725144"/>
            <a:ext cx="3048339" cy="12961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圖片 2" descr="螢幕快照 2017-03-24 上午9.05.0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725144"/>
            <a:ext cx="3024336" cy="12241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直線接點 12"/>
          <p:cNvCxnSpPr>
            <a:stCxn id="6" idx="2"/>
            <a:endCxn id="3" idx="0"/>
          </p:cNvCxnSpPr>
          <p:nvPr/>
        </p:nvCxnSpPr>
        <p:spPr>
          <a:xfrm flipH="1">
            <a:off x="2195736" y="3194027"/>
            <a:ext cx="1896" cy="153111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直線接點 22"/>
          <p:cNvCxnSpPr>
            <a:endCxn id="2" idx="1"/>
          </p:cNvCxnSpPr>
          <p:nvPr/>
        </p:nvCxnSpPr>
        <p:spPr>
          <a:xfrm>
            <a:off x="3707904" y="5373216"/>
            <a:ext cx="158417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2267744" y="3284984"/>
            <a:ext cx="304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*</a:t>
            </a:r>
            <a:endParaRPr kumimoji="1"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4932040" y="4869160"/>
            <a:ext cx="304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*</a:t>
            </a:r>
            <a:endParaRPr kumimoji="1"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467544" y="980728"/>
            <a:ext cx="3528392" cy="5184576"/>
          </a:xfrm>
          <a:prstGeom prst="rect">
            <a:avLst/>
          </a:prstGeom>
          <a:solidFill>
            <a:srgbClr val="FF6600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995936" y="4509120"/>
            <a:ext cx="4608512" cy="1656184"/>
          </a:xfrm>
          <a:prstGeom prst="rect">
            <a:avLst/>
          </a:prstGeom>
          <a:solidFill>
            <a:srgbClr val="FF6600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49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C9491-10B5-2045-804D-4900AF88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JPA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8C192F-E9BA-2449-93E4-1936024AF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Java Persistence API</a:t>
            </a:r>
          </a:p>
          <a:p>
            <a:pPr lvl="1"/>
            <a:r>
              <a:rPr kumimoji="1" lang="en-US" altLang="zh-TW" dirty="0"/>
              <a:t>Java </a:t>
            </a:r>
            <a:r>
              <a:rPr kumimoji="1" lang="zh-CN" altLang="en-US" dirty="0"/>
              <a:t>數據持久性</a:t>
            </a:r>
            <a:endParaRPr kumimoji="1" lang="en-US" altLang="zh-CN" dirty="0"/>
          </a:p>
          <a:p>
            <a:pPr lvl="1"/>
            <a:r>
              <a:rPr lang="zh-CN" altLang="en-US" dirty="0"/>
              <a:t>保存資料</a:t>
            </a:r>
            <a:endParaRPr kumimoji="1" lang="en-US" altLang="zh-CN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D0EAFB-5AE7-B24B-946F-0C94EAD0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2564904"/>
            <a:ext cx="2874009" cy="382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43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C9491-10B5-2045-804D-4900AF88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JPA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8C192F-E9BA-2449-93E4-1936024AF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Java Persistence API</a:t>
            </a:r>
          </a:p>
          <a:p>
            <a:pPr lvl="1"/>
            <a:r>
              <a:rPr kumimoji="1" lang="en-US" altLang="zh-TW" dirty="0"/>
              <a:t>ORM</a:t>
            </a:r>
          </a:p>
          <a:p>
            <a:pPr lvl="2"/>
            <a:r>
              <a:rPr lang="en-US" altLang="zh-TW" dirty="0"/>
              <a:t>Object Relational Mapping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將資料庫資料映射到</a:t>
            </a:r>
            <a:r>
              <a:rPr kumimoji="1" lang="en-US" altLang="zh-TW" dirty="0"/>
              <a:t>Java</a:t>
            </a:r>
            <a:r>
              <a:rPr kumimoji="1" lang="zh-CN" altLang="en-US" dirty="0"/>
              <a:t>物件</a:t>
            </a:r>
            <a:r>
              <a:rPr kumimoji="1" lang="en-US" altLang="zh-CN" dirty="0"/>
              <a:t>(POJO)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63902F3-0BDD-0948-A836-CE62F923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764" y="3933056"/>
            <a:ext cx="4248472" cy="259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01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C3D23-D084-E948-9C5F-CB8AE266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JPA </a:t>
            </a:r>
            <a:r>
              <a:rPr lang="zh-CN" altLang="en-US" dirty="0"/>
              <a:t>操作設定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103935-4916-C64A-B853-C7CB0DC12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@Entity </a:t>
            </a:r>
            <a:r>
              <a:rPr lang="zh-CN" altLang="en-US" sz="2800" dirty="0"/>
              <a:t>映射實體</a:t>
            </a:r>
            <a:endParaRPr lang="en-US" altLang="zh-TW" sz="2800" dirty="0"/>
          </a:p>
          <a:p>
            <a:r>
              <a:rPr kumimoji="1" lang="en-US" altLang="zh-TW" sz="2800" dirty="0"/>
              <a:t>@Table </a:t>
            </a:r>
            <a:r>
              <a:rPr kumimoji="1" lang="zh-CN" altLang="en-US" sz="2800" dirty="0"/>
              <a:t>映射表</a:t>
            </a:r>
            <a:endParaRPr kumimoji="1" lang="en-US" altLang="zh-CN" sz="2800" dirty="0"/>
          </a:p>
          <a:p>
            <a:r>
              <a:rPr lang="en-US" altLang="zh-TW" sz="2800" dirty="0"/>
              <a:t>@Column </a:t>
            </a:r>
            <a:r>
              <a:rPr lang="zh-CN" altLang="en-US" sz="2800" dirty="0"/>
              <a:t>映射欄位</a:t>
            </a:r>
            <a:endParaRPr lang="en-US" altLang="zh-CN" sz="2800" dirty="0"/>
          </a:p>
          <a:p>
            <a:r>
              <a:rPr kumimoji="1" lang="en-US" altLang="zh-TW" sz="2800" dirty="0"/>
              <a:t>@Id </a:t>
            </a:r>
            <a:r>
              <a:rPr kumimoji="1" lang="zh-CN" altLang="en-US" sz="2800" dirty="0"/>
              <a:t>映射主鍵</a:t>
            </a:r>
            <a:endParaRPr kumimoji="1" lang="en-US" altLang="zh-CN" sz="2800" dirty="0"/>
          </a:p>
          <a:p>
            <a:pPr lvl="1"/>
            <a:r>
              <a:rPr lang="en-US" altLang="zh-TW" sz="2800" dirty="0"/>
              <a:t>@</a:t>
            </a:r>
            <a:r>
              <a:rPr lang="en-US" altLang="zh-TW" sz="2800" dirty="0" err="1"/>
              <a:t>GeneratedValue</a:t>
            </a:r>
            <a:r>
              <a:rPr lang="en-US" altLang="zh-TW" sz="2800" dirty="0"/>
              <a:t> </a:t>
            </a:r>
            <a:r>
              <a:rPr lang="zh-CN" altLang="en-US" sz="2800" dirty="0"/>
              <a:t>標示符自動生成</a:t>
            </a:r>
            <a:endParaRPr lang="en-US" altLang="zh-CN" sz="2800" dirty="0"/>
          </a:p>
          <a:p>
            <a:r>
              <a:rPr lang="en" altLang="zh-TW" sz="2800" dirty="0"/>
              <a:t>@</a:t>
            </a:r>
            <a:r>
              <a:rPr lang="en" altLang="zh-TW" sz="2800" dirty="0" err="1"/>
              <a:t>JoinColumn</a:t>
            </a:r>
            <a:r>
              <a:rPr lang="en" altLang="zh-TW" sz="2800" dirty="0"/>
              <a:t> </a:t>
            </a:r>
            <a:r>
              <a:rPr lang="zh-CN" altLang="en-US" sz="2800" dirty="0"/>
              <a:t>關聯欄位</a:t>
            </a:r>
            <a:endParaRPr lang="en-US" altLang="zh-CN" sz="2800" dirty="0"/>
          </a:p>
          <a:p>
            <a:r>
              <a:rPr lang="en" altLang="zh-TW" sz="2800" dirty="0"/>
              <a:t>@</a:t>
            </a:r>
            <a:r>
              <a:rPr lang="en" altLang="zh-TW" sz="2800" dirty="0" err="1"/>
              <a:t>PrimaryKeyJoinColumn</a:t>
            </a:r>
            <a:r>
              <a:rPr lang="en" altLang="zh-TW" sz="2800" dirty="0"/>
              <a:t> </a:t>
            </a:r>
            <a:r>
              <a:rPr lang="zh-CN" altLang="en-US" sz="2800" dirty="0"/>
              <a:t>主鍵關聯</a:t>
            </a:r>
            <a:endParaRPr lang="en-US" altLang="zh-CN" sz="2800" dirty="0"/>
          </a:p>
          <a:p>
            <a:r>
              <a:rPr lang="en-US" altLang="zh-CN" sz="2800" dirty="0"/>
              <a:t>@</a:t>
            </a:r>
            <a:r>
              <a:rPr lang="en-US" altLang="zh-CN" sz="2800" dirty="0" err="1"/>
              <a:t>JoinTable</a:t>
            </a:r>
            <a:r>
              <a:rPr lang="en-US" altLang="zh-CN" sz="2800" dirty="0"/>
              <a:t> </a:t>
            </a:r>
            <a:r>
              <a:rPr lang="zh-CN" altLang="en-US" sz="2800" dirty="0"/>
              <a:t>關聯表的建立</a:t>
            </a:r>
            <a:endParaRPr lang="en-US" altLang="zh-CN" sz="2800" dirty="0"/>
          </a:p>
          <a:p>
            <a:r>
              <a:rPr lang="en" altLang="zh-TW" sz="2800" dirty="0"/>
              <a:t>@</a:t>
            </a:r>
            <a:r>
              <a:rPr lang="en" altLang="zh-TW" sz="2800" dirty="0" err="1"/>
              <a:t>OrderBy</a:t>
            </a:r>
            <a:r>
              <a:rPr lang="en" altLang="zh-TW" sz="2800" dirty="0"/>
              <a:t> </a:t>
            </a:r>
            <a:r>
              <a:rPr lang="zh-CN" altLang="en-US" sz="2800" dirty="0"/>
              <a:t>排序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57405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C3D23-D084-E948-9C5F-CB8AE266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JPA </a:t>
            </a:r>
            <a:r>
              <a:rPr lang="zh-CN" altLang="en-US" dirty="0"/>
              <a:t>操作設定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103935-4916-C64A-B853-C7CB0DC12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@</a:t>
            </a:r>
            <a:r>
              <a:rPr kumimoji="1" lang="en-US" altLang="zh-TW" dirty="0" err="1"/>
              <a:t>OneToOne</a:t>
            </a:r>
            <a:endParaRPr kumimoji="1" lang="en-US" altLang="zh-TW" dirty="0"/>
          </a:p>
          <a:p>
            <a:r>
              <a:rPr lang="en-US" altLang="zh-TW" dirty="0"/>
              <a:t>@</a:t>
            </a:r>
            <a:r>
              <a:rPr lang="en-US" altLang="zh-TW" dirty="0" err="1"/>
              <a:t>OneToMany</a:t>
            </a:r>
            <a:endParaRPr lang="en-US" altLang="zh-TW" dirty="0"/>
          </a:p>
          <a:p>
            <a:r>
              <a:rPr kumimoji="1" lang="en-US" altLang="zh-TW" dirty="0"/>
              <a:t>@</a:t>
            </a:r>
            <a:r>
              <a:rPr kumimoji="1" lang="en-US" altLang="zh-TW" dirty="0" err="1"/>
              <a:t>ManyToOne</a:t>
            </a:r>
            <a:endParaRPr kumimoji="1" lang="en-US" altLang="zh-TW" dirty="0"/>
          </a:p>
          <a:p>
            <a:r>
              <a:rPr lang="en-US" altLang="zh-TW" dirty="0"/>
              <a:t>@</a:t>
            </a:r>
            <a:r>
              <a:rPr lang="en-US" altLang="zh-TW" dirty="0" err="1"/>
              <a:t>ManyToMany</a:t>
            </a:r>
            <a:endParaRPr lang="en-US" altLang="zh-TW" dirty="0"/>
          </a:p>
          <a:p>
            <a:r>
              <a:rPr lang="en-US" altLang="zh-TW" dirty="0"/>
              <a:t>@Transaction </a:t>
            </a:r>
            <a:r>
              <a:rPr lang="zh-CN" altLang="en-US"/>
              <a:t>交易進行</a:t>
            </a:r>
            <a:endParaRPr lang="en-US" altLang="zh-TW" dirty="0"/>
          </a:p>
          <a:p>
            <a:r>
              <a:rPr lang="en" altLang="zh-TW" dirty="0"/>
              <a:t>@</a:t>
            </a:r>
            <a:r>
              <a:rPr lang="en" altLang="zh-TW" dirty="0" err="1"/>
              <a:t>JsonIgnoreProperties</a:t>
            </a:r>
            <a:endParaRPr lang="en" altLang="zh-TW" dirty="0"/>
          </a:p>
          <a:p>
            <a:pPr lvl="1"/>
            <a:r>
              <a:rPr kumimoji="1" lang="zh-TW" altLang="en-US" dirty="0"/>
              <a:t>防止</a:t>
            </a:r>
            <a:r>
              <a:rPr kumimoji="1" lang="en-US" altLang="zh-TW" dirty="0"/>
              <a:t> json </a:t>
            </a:r>
            <a:r>
              <a:rPr kumimoji="1" lang="zh-CN" altLang="en-US" dirty="0"/>
              <a:t>生成遞迴資料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561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JPA </a:t>
            </a:r>
            <a:r>
              <a:rPr lang="zh-CN" altLang="en-US" dirty="0"/>
              <a:t>操作設定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聯</a:t>
            </a:r>
            <a:r>
              <a:rPr lang="zh-TW" altLang="en-US" dirty="0"/>
              <a:t>級操作</a:t>
            </a:r>
            <a:r>
              <a:rPr lang="en-US" altLang="zh-TW" dirty="0"/>
              <a:t>Cascade</a:t>
            </a:r>
            <a:endParaRPr kumimoji="1" lang="zh-TW" altLang="en-US" dirty="0"/>
          </a:p>
        </p:txBody>
      </p:sp>
      <p:pic>
        <p:nvPicPr>
          <p:cNvPr id="4" name="圖片 3" descr="螢幕快照 2015-08-25 下午2.3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36912"/>
            <a:ext cx="82804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1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JPA </a:t>
            </a:r>
            <a:r>
              <a:rPr lang="zh-CN" altLang="en-US" dirty="0"/>
              <a:t>操作設定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FetchType</a:t>
            </a:r>
            <a:endParaRPr kumimoji="1" lang="en-US" altLang="zh-TW" dirty="0"/>
          </a:p>
          <a:p>
            <a:pPr lvl="1"/>
            <a:r>
              <a:rPr lang="en-US" altLang="zh-TW" dirty="0" err="1"/>
              <a:t>FetchType.EARGE</a:t>
            </a:r>
            <a:endParaRPr lang="en-US" altLang="zh-TW" dirty="0"/>
          </a:p>
          <a:p>
            <a:pPr lvl="2"/>
            <a:r>
              <a:rPr kumimoji="1" lang="zh-TW" altLang="en-US" dirty="0"/>
              <a:t>立刻將</a:t>
            </a:r>
            <a:r>
              <a:rPr lang="en-US" altLang="zh-TW" dirty="0"/>
              <a:t>table</a:t>
            </a:r>
            <a:r>
              <a:rPr lang="zh-TW" altLang="en-US" dirty="0"/>
              <a:t>中的資料注入物件</a:t>
            </a:r>
            <a:endParaRPr lang="en-US" altLang="zh-TW" dirty="0"/>
          </a:p>
          <a:p>
            <a:pPr lvl="1"/>
            <a:r>
              <a:rPr lang="en-US" altLang="zh-TW" dirty="0" err="1"/>
              <a:t>FetchType.LAZY</a:t>
            </a:r>
            <a:endParaRPr lang="en-US" altLang="zh-TW" dirty="0"/>
          </a:p>
          <a:p>
            <a:pPr lvl="2"/>
            <a:r>
              <a:rPr lang="zh-TW" altLang="en-US" dirty="0"/>
              <a:t>除非真正要使用到該屬性的值</a:t>
            </a:r>
            <a:r>
              <a:rPr lang="zh-Hant" altLang="en-US" dirty="0"/>
              <a:t>（自行在</a:t>
            </a:r>
            <a:r>
              <a:rPr lang="en-US" altLang="zh-Hant" dirty="0"/>
              <a:t>Session</a:t>
            </a:r>
            <a:r>
              <a:rPr lang="zh-Hant" altLang="en-US" dirty="0"/>
              <a:t>未關閉前，撰寫程式加入）</a:t>
            </a:r>
            <a:r>
              <a:rPr lang="zh-TW" altLang="en-US" dirty="0"/>
              <a:t>，否則不會真正將資料從</a:t>
            </a:r>
            <a:r>
              <a:rPr lang="en-US" altLang="zh-TW" dirty="0"/>
              <a:t>table</a:t>
            </a:r>
            <a:r>
              <a:rPr lang="zh-TW" altLang="en-US" dirty="0"/>
              <a:t>中注入物件</a:t>
            </a:r>
            <a:endParaRPr lang="en-US" altLang="zh-TW" dirty="0"/>
          </a:p>
          <a:p>
            <a:pPr lvl="1"/>
            <a:r>
              <a:rPr kumimoji="1" lang="zh-TW" altLang="en-US" dirty="0"/>
              <a:t>預設值</a:t>
            </a:r>
          </a:p>
        </p:txBody>
      </p:sp>
      <p:pic>
        <p:nvPicPr>
          <p:cNvPr id="5" name="圖片 4" descr="螢幕快照 2015-08-25 下午2.36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869160"/>
            <a:ext cx="4000500" cy="1663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859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CE4FE4-8DD3-2544-A067-1BF510246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配置</a:t>
            </a:r>
            <a:r>
              <a:rPr kumimoji="1" lang="en-US" altLang="zh-CN" dirty="0"/>
              <a:t> </a:t>
            </a:r>
            <a:r>
              <a:rPr kumimoji="1" lang="en-US" altLang="zh-TW" dirty="0" err="1"/>
              <a:t>pom.xml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07A1A8-CF8D-C14C-A3AD-AED70EBB40D7}"/>
              </a:ext>
            </a:extLst>
          </p:cNvPr>
          <p:cNvSpPr/>
          <p:nvPr/>
        </p:nvSpPr>
        <p:spPr>
          <a:xfrm>
            <a:off x="395288" y="1988840"/>
            <a:ext cx="7869312" cy="35702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" altLang="zh-TW" dirty="0">
                <a:solidFill>
                  <a:schemeClr val="bg1">
                    <a:lumMod val="65000"/>
                  </a:schemeClr>
                </a:solidFill>
              </a:rPr>
              <a:t>&lt;!-- JPA --&gt;</a:t>
            </a:r>
          </a:p>
          <a:p>
            <a:r>
              <a:rPr lang="en" altLang="zh-TW" dirty="0"/>
              <a:t>&lt;dependency&gt;</a:t>
            </a:r>
          </a:p>
          <a:p>
            <a:r>
              <a:rPr lang="en" altLang="zh-TW" dirty="0"/>
              <a:t>    &lt;</a:t>
            </a:r>
            <a:r>
              <a:rPr lang="en" altLang="zh-TW" dirty="0" err="1"/>
              <a:t>groupId</a:t>
            </a:r>
            <a:r>
              <a:rPr lang="en" altLang="zh-TW" dirty="0"/>
              <a:t>&gt;</a:t>
            </a:r>
            <a:r>
              <a:rPr lang="en" altLang="zh-TW" dirty="0" err="1"/>
              <a:t>org.springframework.boot</a:t>
            </a:r>
            <a:r>
              <a:rPr lang="en" altLang="zh-TW" dirty="0"/>
              <a:t>&lt;/</a:t>
            </a:r>
            <a:r>
              <a:rPr lang="en" altLang="zh-TW" dirty="0" err="1"/>
              <a:t>groupId</a:t>
            </a:r>
            <a:r>
              <a:rPr lang="en" altLang="zh-TW" dirty="0"/>
              <a:t>&gt;</a:t>
            </a:r>
          </a:p>
          <a:p>
            <a:r>
              <a:rPr lang="en" altLang="zh-TW" dirty="0"/>
              <a:t>    &lt;</a:t>
            </a:r>
            <a:r>
              <a:rPr lang="en" altLang="zh-TW" dirty="0" err="1"/>
              <a:t>artifactId</a:t>
            </a:r>
            <a:r>
              <a:rPr lang="en" altLang="zh-TW" dirty="0"/>
              <a:t>&gt;spring-boot-starter-data-</a:t>
            </a:r>
            <a:r>
              <a:rPr lang="en" altLang="zh-TW" dirty="0" err="1"/>
              <a:t>jpa</a:t>
            </a:r>
            <a:r>
              <a:rPr lang="en" altLang="zh-TW" dirty="0"/>
              <a:t>&lt;/</a:t>
            </a:r>
            <a:r>
              <a:rPr lang="en" altLang="zh-TW" dirty="0" err="1"/>
              <a:t>artifactId</a:t>
            </a:r>
            <a:r>
              <a:rPr lang="en" altLang="zh-TW" dirty="0"/>
              <a:t>&gt;</a:t>
            </a:r>
          </a:p>
          <a:p>
            <a:r>
              <a:rPr lang="en" altLang="zh-TW" dirty="0"/>
              <a:t>&lt;/dependency&gt;</a:t>
            </a:r>
          </a:p>
          <a:p>
            <a:endParaRPr lang="en" altLang="zh-TW" dirty="0"/>
          </a:p>
          <a:p>
            <a:r>
              <a:rPr lang="en" altLang="zh-TW" dirty="0">
                <a:solidFill>
                  <a:schemeClr val="bg1">
                    <a:lumMod val="65000"/>
                  </a:schemeClr>
                </a:solidFill>
              </a:rPr>
              <a:t>&lt;!-- MySQL --&gt;</a:t>
            </a:r>
          </a:p>
          <a:p>
            <a:r>
              <a:rPr lang="en" altLang="zh-TW" dirty="0"/>
              <a:t>&lt;dependency&gt;</a:t>
            </a:r>
          </a:p>
          <a:p>
            <a:r>
              <a:rPr lang="en" altLang="zh-TW" dirty="0"/>
              <a:t>    &lt;</a:t>
            </a:r>
            <a:r>
              <a:rPr lang="en" altLang="zh-TW" dirty="0" err="1"/>
              <a:t>groupId</a:t>
            </a:r>
            <a:r>
              <a:rPr lang="en" altLang="zh-TW" dirty="0"/>
              <a:t>&gt;</a:t>
            </a:r>
            <a:r>
              <a:rPr lang="en" altLang="zh-TW" dirty="0" err="1"/>
              <a:t>mysql</a:t>
            </a:r>
            <a:r>
              <a:rPr lang="en" altLang="zh-TW" dirty="0"/>
              <a:t>&lt;/</a:t>
            </a:r>
            <a:r>
              <a:rPr lang="en" altLang="zh-TW" dirty="0" err="1"/>
              <a:t>groupId</a:t>
            </a:r>
            <a:r>
              <a:rPr lang="en" altLang="zh-TW" dirty="0"/>
              <a:t>&gt;</a:t>
            </a:r>
          </a:p>
          <a:p>
            <a:r>
              <a:rPr lang="en" altLang="zh-TW" dirty="0"/>
              <a:t>    &lt;</a:t>
            </a:r>
            <a:r>
              <a:rPr lang="en" altLang="zh-TW" dirty="0" err="1"/>
              <a:t>artifactId</a:t>
            </a:r>
            <a:r>
              <a:rPr lang="en" altLang="zh-TW" dirty="0"/>
              <a:t>&gt;</a:t>
            </a:r>
            <a:r>
              <a:rPr lang="en" altLang="zh-TW" dirty="0" err="1"/>
              <a:t>mysql</a:t>
            </a:r>
            <a:r>
              <a:rPr lang="en" altLang="zh-TW" dirty="0"/>
              <a:t>-connector-java&lt;/</a:t>
            </a:r>
            <a:r>
              <a:rPr lang="en" altLang="zh-TW" dirty="0" err="1"/>
              <a:t>artifactId</a:t>
            </a:r>
            <a:r>
              <a:rPr lang="en" altLang="zh-TW" dirty="0"/>
              <a:t>&gt;</a:t>
            </a:r>
          </a:p>
          <a:p>
            <a:r>
              <a:rPr lang="en" altLang="zh-TW" dirty="0"/>
              <a:t>    &lt;version&gt;8.0.19&lt;/version&gt;</a:t>
            </a:r>
          </a:p>
          <a:p>
            <a:r>
              <a:rPr lang="en" altLang="zh-TW" dirty="0"/>
              <a:t>&lt;/dependency&gt;</a:t>
            </a:r>
          </a:p>
          <a:p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91373919"/>
      </p:ext>
    </p:extLst>
  </p:cSld>
  <p:clrMapOvr>
    <a:masterClrMapping/>
  </p:clrMapOvr>
</p:sld>
</file>

<file path=ppt/theme/theme1.xml><?xml version="1.0" encoding="utf-8"?>
<a:theme xmlns:a="http://schemas.openxmlformats.org/drawingml/2006/main" name="自訂設計">
  <a:themeElements>
    <a:clrScheme name="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設計">
      <a:majorFont>
        <a:latin typeface="Consolas"/>
        <a:ea typeface="華康儷中黑"/>
        <a:cs typeface=""/>
      </a:majorFont>
      <a:minorFont>
        <a:latin typeface="Consolas"/>
        <a:ea typeface="華康中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自訂設計">
  <a:themeElements>
    <a:clrScheme name="1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16980</TotalTime>
  <Words>482</Words>
  <Application>Microsoft Macintosh PowerPoint</Application>
  <PresentationFormat>如螢幕大小 (4:3)</PresentationFormat>
  <Paragraphs>118</Paragraphs>
  <Slides>20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華康儷中黑</vt:lpstr>
      <vt:lpstr>微軟正黑體</vt:lpstr>
      <vt:lpstr>Arial</vt:lpstr>
      <vt:lpstr>Consolas</vt:lpstr>
      <vt:lpstr>自訂設計</vt:lpstr>
      <vt:lpstr>1_自訂設計</vt:lpstr>
      <vt:lpstr>Image</vt:lpstr>
      <vt:lpstr>PowerPoint 簡報</vt:lpstr>
      <vt:lpstr>PowerPoint 簡報</vt:lpstr>
      <vt:lpstr>JPA</vt:lpstr>
      <vt:lpstr>JPA</vt:lpstr>
      <vt:lpstr>JPA 操作設定</vt:lpstr>
      <vt:lpstr>JPA 操作設定</vt:lpstr>
      <vt:lpstr>JPA 操作設定</vt:lpstr>
      <vt:lpstr>JPA 操作設定</vt:lpstr>
      <vt:lpstr>配置 pom.xml</vt:lpstr>
      <vt:lpstr>application.yml</vt:lpstr>
      <vt:lpstr>@OneToOne 一對一 @ManyToOne 多對一 @OneToMany 一對多@ManyToMany 多對多</vt:lpstr>
      <vt:lpstr>PowerPoint 簡報</vt:lpstr>
      <vt:lpstr>@OneToOne 一對一 @ManyToOne 多對一 @OneToMany 一對多@ManyToMany 多對多</vt:lpstr>
      <vt:lpstr>PowerPoint 簡報</vt:lpstr>
      <vt:lpstr>mappedBy</vt:lpstr>
      <vt:lpstr>@OneToOne 一對一 @ManyToOne 多對一 @OneToMany 一對多@ManyToMany 多對多</vt:lpstr>
      <vt:lpstr>@ManyToMany 多對多</vt:lpstr>
      <vt:lpstr>Homework</vt:lpstr>
      <vt:lpstr>PowerPoint 簡報</vt:lpstr>
      <vt:lpstr>PowerPoint 簡報</vt:lpstr>
    </vt:vector>
  </TitlesOfParts>
  <Company>巨匠電腦股份有限公司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la</dc:creator>
  <cp:lastModifiedBy>weihan tuan</cp:lastModifiedBy>
  <cp:revision>1723</cp:revision>
  <dcterms:created xsi:type="dcterms:W3CDTF">2004-04-15T01:51:44Z</dcterms:created>
  <dcterms:modified xsi:type="dcterms:W3CDTF">2021-10-22T10:05:13Z</dcterms:modified>
</cp:coreProperties>
</file>